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57"/>
  </p:notesMasterIdLst>
  <p:sldIdLst>
    <p:sldId id="416" r:id="rId6"/>
    <p:sldId id="335" r:id="rId7"/>
    <p:sldId id="363" r:id="rId8"/>
    <p:sldId id="423" r:id="rId9"/>
    <p:sldId id="425" r:id="rId10"/>
    <p:sldId id="424" r:id="rId11"/>
    <p:sldId id="422" r:id="rId12"/>
    <p:sldId id="336" r:id="rId13"/>
    <p:sldId id="338" r:id="rId14"/>
    <p:sldId id="340" r:id="rId15"/>
    <p:sldId id="421" r:id="rId16"/>
    <p:sldId id="429" r:id="rId17"/>
    <p:sldId id="430" r:id="rId18"/>
    <p:sldId id="432" r:id="rId19"/>
    <p:sldId id="342" r:id="rId20"/>
    <p:sldId id="322" r:id="rId21"/>
    <p:sldId id="374" r:id="rId22"/>
    <p:sldId id="426" r:id="rId23"/>
    <p:sldId id="427" r:id="rId24"/>
    <p:sldId id="333" r:id="rId25"/>
    <p:sldId id="428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54" r:id="rId52"/>
    <p:sldId id="355" r:id="rId53"/>
    <p:sldId id="356" r:id="rId54"/>
    <p:sldId id="357" r:id="rId55"/>
    <p:sldId id="358" r:id="rId56"/>
  </p:sldIdLst>
  <p:sldSz cx="13004800" cy="97536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mic Sans MS" panose="030F0702030302020204" pitchFamily="66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AD8FE-953D-47BA-8B80-EA6BD705CF5D}" v="1" dt="2021-08-30T04:56:55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392AD8FE-953D-47BA-8B80-EA6BD705CF5D}"/>
    <pc:docChg chg="undo custSel addSld delSld modSld sldOrd">
      <pc:chgData name="Alexander Graening" userId="c6019d98b9ab27ae" providerId="LiveId" clId="{392AD8FE-953D-47BA-8B80-EA6BD705CF5D}" dt="2021-08-30T05:08:25.845" v="16"/>
      <pc:docMkLst>
        <pc:docMk/>
      </pc:docMkLst>
      <pc:sldChg chg="delSp mod">
        <pc:chgData name="Alexander Graening" userId="c6019d98b9ab27ae" providerId="LiveId" clId="{392AD8FE-953D-47BA-8B80-EA6BD705CF5D}" dt="2021-08-30T04:58:46.338" v="3" actId="478"/>
        <pc:sldMkLst>
          <pc:docMk/>
          <pc:sldMk cId="0" sldId="363"/>
        </pc:sldMkLst>
        <pc:picChg chg="del">
          <ac:chgData name="Alexander Graening" userId="c6019d98b9ab27ae" providerId="LiveId" clId="{392AD8FE-953D-47BA-8B80-EA6BD705CF5D}" dt="2021-08-30T04:58:46.338" v="3" actId="478"/>
          <ac:picMkLst>
            <pc:docMk/>
            <pc:sldMk cId="0" sldId="363"/>
            <ac:picMk id="646" creationId="{00000000-0000-0000-0000-000000000000}"/>
          </ac:picMkLst>
        </pc:picChg>
      </pc:sldChg>
      <pc:sldChg chg="del">
        <pc:chgData name="Alexander Graening" userId="c6019d98b9ab27ae" providerId="LiveId" clId="{392AD8FE-953D-47BA-8B80-EA6BD705CF5D}" dt="2021-08-30T04:57:04.625" v="1" actId="47"/>
        <pc:sldMkLst>
          <pc:docMk/>
          <pc:sldMk cId="0" sldId="369"/>
        </pc:sldMkLst>
      </pc:sldChg>
      <pc:sldChg chg="modSp add mod">
        <pc:chgData name="Alexander Graening" userId="c6019d98b9ab27ae" providerId="LiveId" clId="{392AD8FE-953D-47BA-8B80-EA6BD705CF5D}" dt="2021-08-30T04:59:45.406" v="11" actId="207"/>
        <pc:sldMkLst>
          <pc:docMk/>
          <pc:sldMk cId="1737424989" sldId="416"/>
        </pc:sldMkLst>
        <pc:spChg chg="mod">
          <ac:chgData name="Alexander Graening" userId="c6019d98b9ab27ae" providerId="LiveId" clId="{392AD8FE-953D-47BA-8B80-EA6BD705CF5D}" dt="2021-08-30T04:59:45.406" v="11" actId="207"/>
          <ac:spMkLst>
            <pc:docMk/>
            <pc:sldMk cId="1737424989" sldId="416"/>
            <ac:spMk id="168" creationId="{00000000-0000-0000-0000-000000000000}"/>
          </ac:spMkLst>
        </pc:spChg>
      </pc:sldChg>
      <pc:sldChg chg="delSp del mod">
        <pc:chgData name="Alexander Graening" userId="c6019d98b9ab27ae" providerId="LiveId" clId="{392AD8FE-953D-47BA-8B80-EA6BD705CF5D}" dt="2021-08-30T05:07:54.730" v="12" actId="47"/>
        <pc:sldMkLst>
          <pc:docMk/>
          <pc:sldMk cId="0" sldId="420"/>
        </pc:sldMkLst>
        <pc:picChg chg="del">
          <ac:chgData name="Alexander Graening" userId="c6019d98b9ab27ae" providerId="LiveId" clId="{392AD8FE-953D-47BA-8B80-EA6BD705CF5D}" dt="2021-08-30T04:59:03.424" v="7" actId="478"/>
          <ac:picMkLst>
            <pc:docMk/>
            <pc:sldMk cId="0" sldId="420"/>
            <ac:picMk id="646" creationId="{00000000-0000-0000-0000-000000000000}"/>
          </ac:picMkLst>
        </pc:picChg>
      </pc:sldChg>
      <pc:sldChg chg="delSp mod">
        <pc:chgData name="Alexander Graening" userId="c6019d98b9ab27ae" providerId="LiveId" clId="{392AD8FE-953D-47BA-8B80-EA6BD705CF5D}" dt="2021-08-30T04:58:48.229" v="4" actId="478"/>
        <pc:sldMkLst>
          <pc:docMk/>
          <pc:sldMk cId="3624539427" sldId="423"/>
        </pc:sldMkLst>
        <pc:picChg chg="del">
          <ac:chgData name="Alexander Graening" userId="c6019d98b9ab27ae" providerId="LiveId" clId="{392AD8FE-953D-47BA-8B80-EA6BD705CF5D}" dt="2021-08-30T04:58:48.229" v="4" actId="478"/>
          <ac:picMkLst>
            <pc:docMk/>
            <pc:sldMk cId="3624539427" sldId="423"/>
            <ac:picMk id="646" creationId="{00000000-0000-0000-0000-000000000000}"/>
          </ac:picMkLst>
        </pc:picChg>
      </pc:sldChg>
      <pc:sldChg chg="delSp mod">
        <pc:chgData name="Alexander Graening" userId="c6019d98b9ab27ae" providerId="LiveId" clId="{392AD8FE-953D-47BA-8B80-EA6BD705CF5D}" dt="2021-08-30T04:58:53.845" v="6" actId="478"/>
        <pc:sldMkLst>
          <pc:docMk/>
          <pc:sldMk cId="267635647" sldId="424"/>
        </pc:sldMkLst>
        <pc:picChg chg="del">
          <ac:chgData name="Alexander Graening" userId="c6019d98b9ab27ae" providerId="LiveId" clId="{392AD8FE-953D-47BA-8B80-EA6BD705CF5D}" dt="2021-08-30T04:58:53.845" v="6" actId="478"/>
          <ac:picMkLst>
            <pc:docMk/>
            <pc:sldMk cId="267635647" sldId="424"/>
            <ac:picMk id="646" creationId="{00000000-0000-0000-0000-000000000000}"/>
          </ac:picMkLst>
        </pc:picChg>
      </pc:sldChg>
      <pc:sldChg chg="delSp mod">
        <pc:chgData name="Alexander Graening" userId="c6019d98b9ab27ae" providerId="LiveId" clId="{392AD8FE-953D-47BA-8B80-EA6BD705CF5D}" dt="2021-08-30T04:58:50.796" v="5" actId="478"/>
        <pc:sldMkLst>
          <pc:docMk/>
          <pc:sldMk cId="3667225844" sldId="425"/>
        </pc:sldMkLst>
        <pc:picChg chg="del">
          <ac:chgData name="Alexander Graening" userId="c6019d98b9ab27ae" providerId="LiveId" clId="{392AD8FE-953D-47BA-8B80-EA6BD705CF5D}" dt="2021-08-30T04:58:50.796" v="5" actId="478"/>
          <ac:picMkLst>
            <pc:docMk/>
            <pc:sldMk cId="3667225844" sldId="425"/>
            <ac:picMk id="646" creationId="{00000000-0000-0000-0000-000000000000}"/>
          </ac:picMkLst>
        </pc:picChg>
      </pc:sldChg>
      <pc:sldChg chg="ord">
        <pc:chgData name="Alexander Graening" userId="c6019d98b9ab27ae" providerId="LiveId" clId="{392AD8FE-953D-47BA-8B80-EA6BD705CF5D}" dt="2021-08-30T05:08:25.845" v="16"/>
        <pc:sldMkLst>
          <pc:docMk/>
          <pc:sldMk cId="213653780" sldId="4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4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4" name="Shape 1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2" name="Shape 2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Tasks ordered by finish time</a:t>
            </a: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48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4" name="Shape 2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8" name="Shape 2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9" name="Shape 2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51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w="12700" cap="sq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7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3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5082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7112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0068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6921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7175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7429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6413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6667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‹#›</a:t>
            </a:fld>
            <a:endParaRPr lang="en-US" sz="11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largest-perimeter-triangle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fibonacci-number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leetcode.com/problems/cousins-in-binary-tree/" TargetMode="External"/><Relationship Id="rId2" Type="http://schemas.openxmlformats.org/officeDocument/2006/relationships/hyperlink" Target="https://leetcode.com/problems/maximum-depth-of-binary-tree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2: Algorithms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 Complexity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3: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Overview of Algorithmic Techniques</a:t>
            </a:r>
            <a:endParaRPr sz="2600" i="0" u="none" strike="noStrike" cap="none" dirty="0">
              <a:solidFill>
                <a:srgbClr val="FF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3742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677D5DB-DF5B-443D-BA1E-E7111F33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41DemoBreadthFirstSearch">
            <a:hlinkClick r:id="" action="ppaction://media"/>
            <a:extLst>
              <a:ext uri="{FF2B5EF4-FFF2-40B4-BE49-F238E27FC236}">
                <a16:creationId xmlns:a16="http://schemas.microsoft.com/office/drawing/2014/main" id="{75FE3232-AE6B-4111-A04D-74B4E237E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 </a:t>
            </a:r>
          </a:p>
        </p:txBody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861800" cy="740156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Brute-force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Take the most direct or obvious solution approach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Enumerate all possible candidate solutions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US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Divide-and-conquer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 that similar to the original problem, but smaller in size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Typically leads to recursive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MERGESORT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Often applied to optimization problems involving a sequence of choices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At each step, the locally optimal choice is made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Dynamic programming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Use the solutions to these sub-problems to solve larger sub-problems (reusing results)</a:t>
            </a:r>
          </a:p>
        </p:txBody>
      </p:sp>
    </p:spTree>
    <p:extLst>
      <p:ext uri="{BB962C8B-B14F-4D97-AF65-F5344CB8AC3E}">
        <p14:creationId xmlns:p14="http://schemas.microsoft.com/office/powerpoint/2010/main" val="236025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Greedy Algorithm: Change Making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altLang="zh-CN" sz="3600"/>
              <a:t>Given coins of denominations 1,5,10,25 cents; find out a way to give a customer an amount with the fewest number of coins.</a:t>
            </a:r>
          </a:p>
          <a:p>
            <a:pPr marL="165100" indent="0">
              <a:buNone/>
            </a:pPr>
            <a:endParaRPr lang="en-US" altLang="zh-CN" sz="3600"/>
          </a:p>
          <a:p>
            <a:pPr marL="165100" indent="0">
              <a:buNone/>
            </a:pPr>
            <a:r>
              <a:rPr lang="en-US" altLang="zh-CN" sz="3600"/>
              <a:t>Example: 147 cents</a:t>
            </a:r>
          </a:p>
          <a:p>
            <a:pPr marL="165100" indent="0">
              <a:buNone/>
            </a:pPr>
            <a:endParaRPr lang="en-US" altLang="zh-CN" sz="3600"/>
          </a:p>
          <a:p>
            <a:pPr marL="165100" indent="0">
              <a:buNone/>
            </a:pPr>
            <a:r>
              <a:rPr lang="en-US" altLang="zh-CN" sz="3600"/>
              <a:t>Greedy Algorithm Exercise:</a:t>
            </a:r>
          </a:p>
          <a:p>
            <a:pPr marL="165100" indent="0">
              <a:buNone/>
            </a:pPr>
            <a:r>
              <a:rPr lang="en-US" sz="3600">
                <a:hlinkClick r:id="rId2"/>
              </a:rPr>
              <a:t>https://leetcode.com/problems/largest-perimeter-triangle/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Dynamic programming : Fibonacci Sequence 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2324100"/>
            <a:ext cx="13335000" cy="7429500"/>
          </a:xfrm>
        </p:spPr>
        <p:txBody>
          <a:bodyPr/>
          <a:lstStyle/>
          <a:p>
            <a:pPr marL="165100" indent="0" algn="l">
              <a:buNone/>
            </a:pPr>
            <a:r>
              <a:rPr lang="en-US" altLang="zh-CN" sz="3600"/>
              <a:t>The Fibonacci Sequence is the series of numbers:</a:t>
            </a:r>
          </a:p>
          <a:p>
            <a:pPr marL="165100" indent="0" algn="ctr">
              <a:buNone/>
            </a:pPr>
            <a:r>
              <a:rPr lang="en-US" altLang="zh-CN" sz="3600"/>
              <a:t>0, 1, 1, 2, 3, 5, 8, 13, 21, 34, ...</a:t>
            </a:r>
          </a:p>
          <a:p>
            <a:pPr marL="165100" indent="0" algn="l">
              <a:buNone/>
            </a:pPr>
            <a:r>
              <a:rPr lang="en-US" altLang="zh-CN" sz="3600"/>
              <a:t>The next number is found by adding up the two numbers before it:</a:t>
            </a:r>
          </a:p>
          <a:p>
            <a:pPr marL="165100" indent="0" algn="l">
              <a:buNone/>
            </a:pPr>
            <a:r>
              <a:rPr lang="en-US" altLang="zh-CN" sz="3600"/>
              <a:t>the 2 is found by adding the two numbers before it (1+1),</a:t>
            </a:r>
          </a:p>
          <a:p>
            <a:pPr marL="165100" indent="0" algn="l">
              <a:buNone/>
            </a:pPr>
            <a:r>
              <a:rPr lang="en-US" altLang="zh-CN" sz="3600"/>
              <a:t>the 3 is found by adding the two numbers before it (1+2),</a:t>
            </a:r>
          </a:p>
          <a:p>
            <a:pPr marL="165100" indent="0" algn="l">
              <a:buNone/>
            </a:pPr>
            <a:r>
              <a:rPr lang="en-US" altLang="zh-CN" sz="3600"/>
              <a:t>the 5 is (2+3),</a:t>
            </a:r>
          </a:p>
          <a:p>
            <a:pPr marL="165100" indent="0" algn="l">
              <a:buNone/>
            </a:pPr>
            <a:r>
              <a:rPr lang="en-US" altLang="zh-CN" sz="3600"/>
              <a:t>and so on!</a:t>
            </a:r>
          </a:p>
          <a:p>
            <a:pPr marL="165100" indent="0">
              <a:buNone/>
            </a:pPr>
            <a:endParaRPr lang="en-US" altLang="zh-CN" sz="3600"/>
          </a:p>
          <a:p>
            <a:pPr marL="165100" indent="0">
              <a:buNone/>
            </a:pPr>
            <a:r>
              <a:rPr lang="en-US" altLang="zh-CN" sz="3600"/>
              <a:t>You can try it yourself: </a:t>
            </a:r>
            <a:r>
              <a:rPr lang="en-US" altLang="zh-CN" sz="3600">
                <a:hlinkClick r:id="rId2"/>
              </a:rPr>
              <a:t>https://leetcode.com/problems/fibonacci-number/</a:t>
            </a:r>
            <a:endParaRPr lang="en-US" altLang="zh-CN" sz="3600"/>
          </a:p>
        </p:txBody>
      </p:sp>
    </p:spTree>
    <p:extLst>
      <p:ext uri="{BB962C8B-B14F-4D97-AF65-F5344CB8AC3E}">
        <p14:creationId xmlns:p14="http://schemas.microsoft.com/office/powerpoint/2010/main" val="172593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1C1-E3DE-492F-A8AB-417C41C6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&amp; DFS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9277A-D3E1-4FD2-BDBE-40CDCD39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Depth First Search exercise:</a:t>
            </a:r>
          </a:p>
          <a:p>
            <a:pPr lvl="1"/>
            <a:r>
              <a:rPr lang="en-US"/>
              <a:t> Find the depth of a binary tree (a tree is also a graph!)</a:t>
            </a:r>
          </a:p>
          <a:p>
            <a:pPr lvl="1"/>
            <a:r>
              <a:rPr lang="en-US"/>
              <a:t> </a:t>
            </a:r>
            <a:r>
              <a:rPr lang="en-US">
                <a:hlinkClick r:id="rId2"/>
              </a:rPr>
              <a:t>https://leetcode.com/problems/maximum-depth-of-binary-tree/</a:t>
            </a:r>
          </a:p>
          <a:p>
            <a:r>
              <a:rPr lang="en-US"/>
              <a:t> Breadth First Search exercise:</a:t>
            </a:r>
          </a:p>
          <a:p>
            <a:pPr lvl="1"/>
            <a:r>
              <a:rPr lang="en-US"/>
              <a:t> Find cousins in a binary tree.</a:t>
            </a:r>
          </a:p>
          <a:p>
            <a:pPr lvl="1"/>
            <a:r>
              <a:rPr lang="en-US"/>
              <a:t> Cousins have the same depth (level of the tree), but different parents.</a:t>
            </a:r>
          </a:p>
          <a:p>
            <a:pPr lvl="1"/>
            <a:r>
              <a:rPr lang="en-US">
                <a:hlinkClick r:id="rId3"/>
              </a:rPr>
              <a:t> https://leetcode.com/problems/cousins-in-binary-tree/</a:t>
            </a:r>
          </a:p>
        </p:txBody>
      </p:sp>
    </p:spTree>
    <p:extLst>
      <p:ext uri="{BB962C8B-B14F-4D97-AF65-F5344CB8AC3E}">
        <p14:creationId xmlns:p14="http://schemas.microsoft.com/office/powerpoint/2010/main" val="21365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 / Q&amp;A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ADDITIONAL MATERIAL</a:t>
            </a:r>
          </a:p>
        </p:txBody>
      </p:sp>
      <p:sp>
        <p:nvSpPr>
          <p:cNvPr id="2293" name="Shape 2293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Tortoise and Rabbits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https://leetcode.com/problems/linked-list-cycle/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BF3C6F-A870-456B-9D71-9675C170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188" y="-376238"/>
            <a:ext cx="14200188" cy="107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ED18C-00E7-4A41-98B6-42CA2708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3F8386-8A61-4D64-A05D-D4F5EC2B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879A6-7812-4385-9D4F-55C4626F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489"/>
            <a:ext cx="13004800" cy="91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45011-1A7B-463B-9EF1-671C01F2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" y="5858385"/>
            <a:ext cx="8490347" cy="3585667"/>
          </a:xfrm>
          <a:prstGeom prst="rect">
            <a:avLst/>
          </a:prstGeom>
        </p:spPr>
      </p:pic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Basics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of 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Nodes/ Vertices </a:t>
            </a:r>
            <a:r>
              <a:rPr lang="en-US" sz="260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contains values and links to its neighbors</a:t>
            </a:r>
            <a:endParaRPr lang="en-US" sz="26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connecting the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 can be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Undirected: no distinction between the 2 nodes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Directed: has a source and a destination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/>
              <a:t>W</a:t>
            </a:r>
            <a:r>
              <a:rPr lang="en-US" altLang="zh-CN"/>
              <a:t>eighted</a:t>
            </a:r>
            <a:endParaRPr lang="en-US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448079" y="5557953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00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671942" y="5758007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Edge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734912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 Graph</a:t>
            </a:r>
          </a:p>
        </p:txBody>
      </p:sp>
      <p:sp>
        <p:nvSpPr>
          <p:cNvPr id="4" name="Shape 663">
            <a:extLst>
              <a:ext uri="{FF2B5EF4-FFF2-40B4-BE49-F238E27FC236}">
                <a16:creationId xmlns:a16="http://schemas.microsoft.com/office/drawing/2014/main" id="{50F824A1-D1CB-4128-A15C-5F6AB80B7B38}"/>
              </a:ext>
            </a:extLst>
          </p:cNvPr>
          <p:cNvSpPr txBox="1"/>
          <p:nvPr/>
        </p:nvSpPr>
        <p:spPr>
          <a:xfrm>
            <a:off x="9469818" y="13094151"/>
            <a:ext cx="1343995" cy="3115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pic>
        <p:nvPicPr>
          <p:cNvPr id="1026" name="Picture 2" descr="Weighted graph – JetBrains Academy">
            <a:extLst>
              <a:ext uri="{FF2B5EF4-FFF2-40B4-BE49-F238E27FC236}">
                <a16:creationId xmlns:a16="http://schemas.microsoft.com/office/drawing/2014/main" id="{F9378082-5950-4798-A244-C9C187E6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942" y="5994246"/>
            <a:ext cx="4530150" cy="31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63">
            <a:extLst>
              <a:ext uri="{FF2B5EF4-FFF2-40B4-BE49-F238E27FC236}">
                <a16:creationId xmlns:a16="http://schemas.microsoft.com/office/drawing/2014/main" id="{1C55E597-F147-480B-AD60-4F670A1C6C90}"/>
              </a:ext>
            </a:extLst>
          </p:cNvPr>
          <p:cNvSpPr txBox="1"/>
          <p:nvPr/>
        </p:nvSpPr>
        <p:spPr>
          <a:xfrm>
            <a:off x="5176608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sp>
        <p:nvSpPr>
          <p:cNvPr id="6" name="Shape 663">
            <a:extLst>
              <a:ext uri="{FF2B5EF4-FFF2-40B4-BE49-F238E27FC236}">
                <a16:creationId xmlns:a16="http://schemas.microsoft.com/office/drawing/2014/main" id="{5772BC5C-BFF7-4EC8-8B50-2D17D3156C53}"/>
              </a:ext>
            </a:extLst>
          </p:cNvPr>
          <p:cNvSpPr txBox="1"/>
          <p:nvPr/>
        </p:nvSpPr>
        <p:spPr>
          <a:xfrm>
            <a:off x="9588980" y="9144320"/>
            <a:ext cx="3236332" cy="2997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Weighted Graph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C0372-714B-46BF-894F-075D7D2D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39750" cy="97549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35BC-01C7-4C93-B267-870CF0C9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F9846-0065-4D84-ACEE-A9BA28A3A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03CB29-0AF9-4C79-89C4-0534EF89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54100" cy="105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3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Class Activity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Shortest Path Algorithm</a:t>
            </a:r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come up with an algorithm that solves the shortest path problem?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Work in groups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shortest path from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to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</a:pPr>
            <a:endParaRPr sz="4200" b="0" i="0" u="none" strike="noStrike" cap="none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rot="10800000" flipH="1">
            <a:off x="792876" y="50342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rot="10800000" flipH="1">
            <a:off x="4466280" y="50342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rot="10800000" flipH="1">
            <a:off x="10356824" y="52487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rot="10800000" flipH="1">
            <a:off x="6529493" y="71948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rot="10800000" flipH="1">
            <a:off x="3470206" y="76827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rot="10800000" flipH="1">
            <a:off x="3382152" y="48824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rot="10800000" flipH="1">
            <a:off x="3470206" y="94530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Shortest Path Algorithm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19"/>
            <a:ext cx="4791003" cy="17153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5955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Applications - Navigation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0230" y="2324100"/>
            <a:ext cx="11861800" cy="63506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96" name="Shape 119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7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1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5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0FF8F8-A63E-4217-A967-012A1A46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CCBEFA-CA38-4F5C-A4C8-CF9280B9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2324100"/>
            <a:ext cx="11328400" cy="74295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6D312-9371-406D-9CF6-5907A14A2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0608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9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07" name="Shape 170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9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8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025" name="Shape 202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5394" r="5393"/>
          <a:stretch>
            <a:fillRect/>
          </a:stretch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Importance of Efficiency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Computers have finite speed, finite memory.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Activity Selection Problem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Given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A set of proposed activities that wish to use a resource, which can only be used by one activity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Problem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choice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Pick the remaining compatible activity that has the earliest finish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for Activity Selection Problem </a:t>
            </a:r>
          </a:p>
        </p:txBody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Table/Matrix: Pros/ Cons?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7EBBD9-B57C-4D02-95FD-2F1B2934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93824"/>
            <a:ext cx="11125200" cy="65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2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74" name="Shape 227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Nearest Neighbor Algorithm</a:t>
            </a:r>
          </a:p>
        </p:txBody>
      </p:sp>
      <p:sp>
        <p:nvSpPr>
          <p:cNvPr id="2275" name="Shape 227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447833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at a vertex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Find the lightest edge connecting the current vertex and an unvisited vertex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current vertex to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Mark V as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Terminate when all the vertices have been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Repeat from step 2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Example: Starts from Vertex A and returns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starting point at the end</a:t>
            </a:r>
          </a:p>
          <a:p>
            <a:pPr marL="3937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Deficiencies of Nearest Neighbor</a:t>
            </a:r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399732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case: algorithm can result in a path much longer than the optimal path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Won’t work in case of incomplete graph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When some cities are not connected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List: Pros/ Cons?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7143BD-62DF-4D74-80D4-0A4CB5AF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862" y="2324100"/>
            <a:ext cx="4230688" cy="7245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D8FD48-818F-489A-8413-869A4C682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494" y="3767931"/>
            <a:ext cx="3948906" cy="5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3C8E34-2A23-41AE-A10A-37577789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108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5BC6CB-D3CE-426A-9479-ADA36704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9193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41DemoDepthFirstSearch">
            <a:hlinkClick r:id="" action="ppaction://media"/>
            <a:extLst>
              <a:ext uri="{FF2B5EF4-FFF2-40B4-BE49-F238E27FC236}">
                <a16:creationId xmlns:a16="http://schemas.microsoft.com/office/drawing/2014/main" id="{153C1C1C-29E5-4EDE-9EDD-050927EE9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C187E9-D745-499E-B4E9-83016E0450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A450CD-0146-4DBC-9882-C5D2C216AC7F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926890-081E-4533-BABD-21A91AC6D248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3268</Words>
  <Application>Microsoft Office PowerPoint</Application>
  <PresentationFormat>Custom</PresentationFormat>
  <Paragraphs>1192</Paragraphs>
  <Slides>51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Courier New</vt:lpstr>
      <vt:lpstr>Helvetica Neue</vt:lpstr>
      <vt:lpstr>Noto Sans Symbols</vt:lpstr>
      <vt:lpstr>Comic Sans MS</vt:lpstr>
      <vt:lpstr>Times New Roman</vt:lpstr>
      <vt:lpstr>Arial</vt:lpstr>
      <vt:lpstr>Calibri</vt:lpstr>
      <vt:lpstr>Title &amp; Bullets</vt:lpstr>
      <vt:lpstr>cs226-friend004</vt:lpstr>
      <vt:lpstr>Agenda for Module 2: Algorithms</vt:lpstr>
      <vt:lpstr>Graph Basics</vt:lpstr>
      <vt:lpstr>Applications - Navigation</vt:lpstr>
      <vt:lpstr>PowerPoint Presentation</vt:lpstr>
      <vt:lpstr>Computer Representation of Graph</vt:lpstr>
      <vt:lpstr>Computer Representation of Graph</vt:lpstr>
      <vt:lpstr>PowerPoint Presentation</vt:lpstr>
      <vt:lpstr>PowerPoint Presentation</vt:lpstr>
      <vt:lpstr>PowerPoint Presentation</vt:lpstr>
      <vt:lpstr>PowerPoint Presentation</vt:lpstr>
      <vt:lpstr>Algorithmic Techniques </vt:lpstr>
      <vt:lpstr>Greedy Algorithm: Change Making</vt:lpstr>
      <vt:lpstr>Dynamic programming : Fibonacci Sequence </vt:lpstr>
      <vt:lpstr>BFS &amp; DFS Exercises</vt:lpstr>
      <vt:lpstr>Exercise / Q&amp;A</vt:lpstr>
      <vt:lpstr>ADDITIONAL MATERIAL</vt:lpstr>
      <vt:lpstr>Tortoise and Rabbits</vt:lpstr>
      <vt:lpstr>PowerPoint Presentation</vt:lpstr>
      <vt:lpstr>PowerPoint Presentation</vt:lpstr>
      <vt:lpstr>PowerPoint Presentation</vt:lpstr>
      <vt:lpstr>PowerPoint Presentation</vt:lpstr>
      <vt:lpstr>Shortest-Path Problem</vt:lpstr>
      <vt:lpstr>Shortest-Path Problem</vt:lpstr>
      <vt:lpstr>Class Activity: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Importance of Efficiency</vt:lpstr>
      <vt:lpstr>Greedy Algorithm</vt:lpstr>
      <vt:lpstr>Greedy Algorithm</vt:lpstr>
      <vt:lpstr>Algorithm for Activity Selection Problem </vt:lpstr>
      <vt:lpstr>Nearest Neighbor Algorithm</vt:lpstr>
      <vt:lpstr>Deficiencies of Nearest Neighbor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Alexander Graening</cp:lastModifiedBy>
  <cp:revision>9</cp:revision>
  <dcterms:created xsi:type="dcterms:W3CDTF">2020-07-11T19:07:00Z</dcterms:created>
  <dcterms:modified xsi:type="dcterms:W3CDTF">2021-08-30T05:08:56Z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